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23" r:id="rId3"/>
    <p:sldId id="318" r:id="rId4"/>
    <p:sldId id="320" r:id="rId5"/>
    <p:sldId id="321" r:id="rId6"/>
    <p:sldId id="322" r:id="rId7"/>
    <p:sldId id="32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325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326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327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328" r:id="rId44"/>
    <p:sldId id="289" r:id="rId45"/>
    <p:sldId id="290" r:id="rId46"/>
    <p:sldId id="291" r:id="rId47"/>
    <p:sldId id="292" r:id="rId48"/>
    <p:sldId id="293" r:id="rId49"/>
    <p:sldId id="329" r:id="rId50"/>
    <p:sldId id="294" r:id="rId51"/>
    <p:sldId id="295" r:id="rId52"/>
    <p:sldId id="296" r:id="rId53"/>
    <p:sldId id="297" r:id="rId54"/>
    <p:sldId id="298" r:id="rId55"/>
    <p:sldId id="330" r:id="rId56"/>
    <p:sldId id="299" r:id="rId57"/>
    <p:sldId id="300" r:id="rId58"/>
    <p:sldId id="301" r:id="rId59"/>
    <p:sldId id="302" r:id="rId60"/>
    <p:sldId id="303" r:id="rId61"/>
    <p:sldId id="331" r:id="rId62"/>
    <p:sldId id="304" r:id="rId63"/>
    <p:sldId id="305" r:id="rId64"/>
    <p:sldId id="306" r:id="rId65"/>
    <p:sldId id="307" r:id="rId66"/>
    <p:sldId id="308" r:id="rId67"/>
    <p:sldId id="332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9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39914-0FCE-407C-9051-60D2AABC1741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ADB14-1AF6-485F-8FD4-DD1FF4551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43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ADB14-1AF6-485F-8FD4-DD1FF45514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9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29E29-48A4-4DB9-BD4B-AD2701FAD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45427-98F1-4657-B74E-DF8EC7ED2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1D370-B593-4553-B4A4-9F72D8AD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C5F0-3F9E-469A-8DE0-176B82A2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44C82-9479-4D5F-A2C7-39A0DC11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6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987D-EDBD-44FC-A00A-4439E000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4350BC-7367-41C4-A261-7D1168E49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C977A-DC9D-4EB7-A20D-4FD0CC391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B5D67-AB31-47F5-9AFE-041086C4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5EE28-9920-4E61-9BBE-46B5383B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FACF4-4D5D-4CA0-BC7C-53F90033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2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AFE2-9E91-489A-9369-4CDDD563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A0552-B003-4CC8-A654-5B3021DCF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EBCE6-0931-4F9A-AEFF-5838C9FB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D6E4-64A4-4F45-8611-93B72804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E961A-C37C-4B0F-B64C-422C4E131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979C9F-F46F-4CD7-AAF1-3DA537CB1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28119-D27B-4848-A9E6-C41961469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EF2D1-F9C3-4929-A2F5-D67C85F9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0C383-75F8-4946-A18E-BDF6E2E9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E67F8-8F9D-441C-A361-8B7A8DB1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47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77EE-3E30-44D9-8E46-4B86C38A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46C58-115B-47B3-8833-759A1CA9B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7C0E9-140B-4AFA-A76B-FFC6CEE53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3728-47F3-4EDE-8A18-9A8E196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5D4C-8331-4D59-8BC6-12CF5812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196C-90F6-4295-BDFF-B02F5416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9F34F-2099-4A85-A503-C9D2C0206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A2DFE-48A8-41F4-9C12-E3EB8CB4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E4D08-E28E-4F67-876E-58086CF0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D0FB4-075D-4903-ABE6-2BCE817F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1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9EE7-17A3-4A79-AD59-D9FC9763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F1449-246B-4087-9678-E64A50446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20F33-5A7C-4A4A-AC52-27B87088F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8CC49-A456-4856-8CCC-B8E1C732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0A5CF-DCF9-4F3B-B438-DC61B0FC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76792-0763-4121-8C13-9475B4A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1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0E13-EF7D-42FF-BC65-0F19F90C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48A1B-E059-4889-9C7D-682F7F670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6B455-05BE-43A4-8AF1-89617690C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37997-F6C2-4662-A433-B90117086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93B38-F587-4D25-A3B6-5A269BB86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5381E2-19BB-4F99-A533-8DC255CA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E7552-D950-47E0-8723-1C74CFF5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972894-B45D-4B4C-BB02-7196E535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1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9EAD-C283-46C2-92E1-3801452C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0CC8F-DC55-4532-80A0-2FCEC44C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063FB-B022-4018-BB2D-3223F19A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1929C-51B4-4EF2-B5F1-6FF64C36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2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E8D27-03FC-470E-8A11-3FCE8748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BE3E2-1997-40F0-B776-C8A9F301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B0405-60AB-4CED-9D51-18C6A409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4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6A7C-DCE3-4771-80F0-6F61B6EF7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" y="51181"/>
            <a:ext cx="10024872" cy="112534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0D90F3-3DA9-41BE-83FA-D9A5D469BE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9120" y="1359408"/>
            <a:ext cx="7739380" cy="5447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147D063-71C6-45D1-8717-044B2EDE10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00" y="1358900"/>
            <a:ext cx="4210050" cy="5035550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ECA6CD2-C877-4205-8C82-68E7B2DA81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486525"/>
            <a:ext cx="4210050" cy="320675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0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8ED8-69DD-4A16-B16F-81B24F41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3F7-84F7-427F-BF9E-41876320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9CB3E-D1E3-499F-BB0E-7CED72813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F837-CB09-4863-889F-A8E2FC0F0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17206-32C4-4EA1-ACB9-D4261DF3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DB25E-F0AF-42AC-83D0-4FD4D6D9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2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55AC90-13EB-463E-8B29-4691DCF0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28226-9FF4-45BF-9BA6-1155ED851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E3C65-F02E-44F3-B6D0-AB52C3D25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FF0D2-8D9C-4DA0-AC82-46D934C6278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1B36B-73C2-490C-A90A-F5140BA0D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494C-DDA2-4364-BE21-14E265468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5E207-7738-4D5F-99A5-4260BC33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12661-8166-475D-BD92-09F5765E4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Elastic and Differential Cross Sections of Various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55FD3-79B8-4DEC-B2BC-7F36358925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Josiah Claypool</a:t>
            </a:r>
          </a:p>
          <a:p>
            <a:r>
              <a:rPr lang="en-US" dirty="0"/>
              <a:t>Under the Guidance of Dr. Quintanilla</a:t>
            </a:r>
          </a:p>
        </p:txBody>
      </p:sp>
    </p:spTree>
    <p:extLst>
      <p:ext uri="{BB962C8B-B14F-4D97-AF65-F5344CB8AC3E}">
        <p14:creationId xmlns:p14="http://schemas.microsoft.com/office/powerpoint/2010/main" val="120093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3A4B-2ED3-403E-A0A9-C1217923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Momentum Transfer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36AD7E-CC1A-4123-9CD7-3AA2569F44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2" b="-157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6EB9-9B53-404B-AD0E-A898CF81F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 average, the momentum transfer cross section is around 55% of the elastic cross section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28C9D5D-2C71-4EE0-B9F1-D205BA360A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62701"/>
            <a:ext cx="4210050" cy="4445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 Van Reeth </a:t>
            </a:r>
            <a:r>
              <a:rPr lang="en-US" i="1" dirty="0"/>
              <a:t>et al</a:t>
            </a:r>
            <a:r>
              <a:rPr lang="en-US" dirty="0"/>
              <a:t> 2016 </a:t>
            </a:r>
            <a:r>
              <a:rPr lang="en-US" i="1" dirty="0"/>
              <a:t>J. Phys. B: At. Mol. Opt. Phys.</a:t>
            </a:r>
            <a:r>
              <a:rPr lang="en-US" dirty="0"/>
              <a:t> </a:t>
            </a:r>
            <a:r>
              <a:rPr lang="en-US" b="1" dirty="0"/>
              <a:t>49</a:t>
            </a:r>
            <a:r>
              <a:rPr lang="en-US" dirty="0"/>
              <a:t> 114001</a:t>
            </a:r>
          </a:p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1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3A4B-2ED3-403E-A0A9-C1217923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Differential Cross Section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7868D-2A1E-4DEC-AA22-5B457BDB28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4" b="-1524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6EB9-9B53-404B-AD0E-A898CF81F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B39DAA-9F35-4362-AB5D-8B86DE9A18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62701"/>
            <a:ext cx="4210050" cy="4445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 Van Reeth </a:t>
            </a:r>
            <a:r>
              <a:rPr lang="en-US" i="1" dirty="0"/>
              <a:t>et al</a:t>
            </a:r>
            <a:r>
              <a:rPr lang="en-US" dirty="0"/>
              <a:t> 2016 </a:t>
            </a:r>
            <a:r>
              <a:rPr lang="en-US" i="1" dirty="0"/>
              <a:t>J. Phys. B: At. Mol. Opt. Phys.</a:t>
            </a:r>
            <a:r>
              <a:rPr lang="en-US" dirty="0"/>
              <a:t> </a:t>
            </a:r>
            <a:r>
              <a:rPr lang="en-US" b="1" dirty="0"/>
              <a:t>49</a:t>
            </a:r>
            <a:r>
              <a:rPr lang="en-US" dirty="0"/>
              <a:t> 114001</a:t>
            </a:r>
          </a:p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46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3A4B-2ED3-403E-A0A9-C1217923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Differential Cross Section</a:t>
            </a:r>
          </a:p>
        </p:txBody>
      </p:sp>
      <p:pic>
        <p:nvPicPr>
          <p:cNvPr id="7" name="Picture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C90231CF-1A83-475D-86CD-298A61BA1B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6" b="-2386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6EB9-9B53-404B-AD0E-A898CF81F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Higher velocity, sharper decline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79AD8E-AB20-4A5D-B2D6-4B40D31F90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62701"/>
            <a:ext cx="4210050" cy="4445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 Van Reeth </a:t>
            </a:r>
            <a:r>
              <a:rPr lang="en-US" i="1" dirty="0"/>
              <a:t>et al</a:t>
            </a:r>
            <a:r>
              <a:rPr lang="en-US" dirty="0"/>
              <a:t> 2016 </a:t>
            </a:r>
            <a:r>
              <a:rPr lang="en-US" i="1" dirty="0"/>
              <a:t>J. Phys. B: At. Mol. Opt. Phys.</a:t>
            </a:r>
            <a:r>
              <a:rPr lang="en-US" dirty="0"/>
              <a:t> </a:t>
            </a:r>
            <a:r>
              <a:rPr lang="en-US" b="1" dirty="0"/>
              <a:t>49</a:t>
            </a:r>
            <a:r>
              <a:rPr lang="en-US" dirty="0"/>
              <a:t> 114001</a:t>
            </a:r>
          </a:p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Differential Cross Section</a:t>
            </a:r>
          </a:p>
        </p:txBody>
      </p:sp>
      <p:pic>
        <p:nvPicPr>
          <p:cNvPr id="7" name="Picture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CE3F8C83-79D7-4A42-A92A-205542F752B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8" b="-233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9ECB31B-1596-4FE3-8DC2-9F4394926B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62701"/>
            <a:ext cx="4210050" cy="4445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 Van Reeth </a:t>
            </a:r>
            <a:r>
              <a:rPr lang="en-US" i="1" dirty="0"/>
              <a:t>et al</a:t>
            </a:r>
            <a:r>
              <a:rPr lang="en-US" dirty="0"/>
              <a:t> 2016 </a:t>
            </a:r>
            <a:r>
              <a:rPr lang="en-US" i="1" dirty="0"/>
              <a:t>J. Phys. B: At. Mol. Opt. Phys.</a:t>
            </a:r>
            <a:r>
              <a:rPr lang="en-US" dirty="0"/>
              <a:t> </a:t>
            </a:r>
            <a:r>
              <a:rPr lang="en-US" b="1" dirty="0"/>
              <a:t>49</a:t>
            </a:r>
            <a:r>
              <a:rPr lang="en-US" dirty="0"/>
              <a:t> 114001</a:t>
            </a:r>
          </a:p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9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Differential Cross Section</a:t>
            </a:r>
          </a:p>
        </p:txBody>
      </p:sp>
      <p:pic>
        <p:nvPicPr>
          <p:cNvPr id="7" name="Picture Placeholder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0F4B062-1479-4366-82B3-D4C45BDEEE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" r="-54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C44935C-59EA-4D68-9D96-6FBC8EC040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62701"/>
            <a:ext cx="4210050" cy="4445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 Van Reeth </a:t>
            </a:r>
            <a:r>
              <a:rPr lang="en-US" i="1" dirty="0"/>
              <a:t>et al</a:t>
            </a:r>
            <a:r>
              <a:rPr lang="en-US" dirty="0"/>
              <a:t> 2016 </a:t>
            </a:r>
            <a:r>
              <a:rPr lang="en-US" i="1" dirty="0"/>
              <a:t>J. Phys. B: At. Mol. Opt. Phys.</a:t>
            </a:r>
            <a:r>
              <a:rPr lang="en-US" dirty="0"/>
              <a:t> </a:t>
            </a:r>
            <a:r>
              <a:rPr lang="en-US" b="1" dirty="0"/>
              <a:t>49</a:t>
            </a:r>
            <a:r>
              <a:rPr lang="en-US" dirty="0"/>
              <a:t> 114001</a:t>
            </a:r>
          </a:p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5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Differential Cross Section</a:t>
            </a:r>
          </a:p>
        </p:txBody>
      </p:sp>
      <p:pic>
        <p:nvPicPr>
          <p:cNvPr id="7" name="Picture Placeholder 6" descr="A picture containing monitor, electronics, computer&#10;&#10;Description automatically generated">
            <a:extLst>
              <a:ext uri="{FF2B5EF4-FFF2-40B4-BE49-F238E27FC236}">
                <a16:creationId xmlns:a16="http://schemas.microsoft.com/office/drawing/2014/main" id="{3138FDFD-0146-498B-81C3-10BBEE7C12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5" r="-263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70E4367-6CF5-4CAC-AE30-7E5A015AB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62701"/>
            <a:ext cx="4210050" cy="4445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 Van Reeth </a:t>
            </a:r>
            <a:r>
              <a:rPr lang="en-US" i="1" dirty="0"/>
              <a:t>et al</a:t>
            </a:r>
            <a:r>
              <a:rPr lang="en-US" dirty="0"/>
              <a:t> 2016 </a:t>
            </a:r>
            <a:r>
              <a:rPr lang="en-US" i="1" dirty="0"/>
              <a:t>J. Phys. B: At. Mol. Opt. Phys.</a:t>
            </a:r>
            <a:r>
              <a:rPr lang="en-US" dirty="0"/>
              <a:t> </a:t>
            </a:r>
            <a:r>
              <a:rPr lang="en-US" b="1" dirty="0"/>
              <a:t>49</a:t>
            </a:r>
            <a:r>
              <a:rPr lang="en-US" dirty="0"/>
              <a:t> 114001</a:t>
            </a:r>
          </a:p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5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1917-BD46-4AC8-833D-7347E9C2F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Positron-Helium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9A4C60-88F9-49CE-AA42-7F777236CB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02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Phase Shifts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362689-C266-47A2-81D9-7B3340402D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3" b="-291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E0698-48C3-441B-88FA-015CE30499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7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Elastic Cross Section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B5E9A0-F8EC-4E68-8746-F683E33F36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6" b="-2386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E0698-48C3-441B-88FA-015CE30499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19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Momentum Transfer Cross Section</a:t>
            </a:r>
          </a:p>
        </p:txBody>
      </p:sp>
      <p:pic>
        <p:nvPicPr>
          <p:cNvPr id="7" name="Picture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7ED3EF76-45A4-4242-B1A5-BB9C21A942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6" b="-2386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E0698-48C3-441B-88FA-015CE30499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4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A2FB-D05B-4346-9FBC-AF680B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E0B3D-7528-4418-91A7-0D68BB5FD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scattering of:</a:t>
            </a:r>
          </a:p>
          <a:p>
            <a:pPr lvl="1"/>
            <a:r>
              <a:rPr lang="en-US" dirty="0"/>
              <a:t>Positron-Hydrogen</a:t>
            </a:r>
          </a:p>
          <a:p>
            <a:pPr lvl="1"/>
            <a:r>
              <a:rPr lang="en-US" dirty="0"/>
              <a:t>Positron-Helium	</a:t>
            </a:r>
          </a:p>
          <a:p>
            <a:pPr lvl="1"/>
            <a:r>
              <a:rPr lang="en-US" dirty="0"/>
              <a:t>Electron-Helium</a:t>
            </a:r>
          </a:p>
          <a:p>
            <a:pPr lvl="1"/>
            <a:r>
              <a:rPr lang="en-US" dirty="0"/>
              <a:t>Positronium-Helium</a:t>
            </a:r>
          </a:p>
          <a:p>
            <a:pPr lvl="1"/>
            <a:r>
              <a:rPr lang="en-US" dirty="0"/>
              <a:t>Comparison of the above</a:t>
            </a:r>
          </a:p>
          <a:p>
            <a:pPr lvl="1"/>
            <a:r>
              <a:rPr lang="en-US" dirty="0"/>
              <a:t>Electron-Helium</a:t>
            </a:r>
          </a:p>
        </p:txBody>
      </p:sp>
    </p:spTree>
    <p:extLst>
      <p:ext uri="{BB962C8B-B14F-4D97-AF65-F5344CB8AC3E}">
        <p14:creationId xmlns:p14="http://schemas.microsoft.com/office/powerpoint/2010/main" val="341969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Differential Cross Section</a:t>
            </a:r>
          </a:p>
        </p:txBody>
      </p:sp>
      <p:pic>
        <p:nvPicPr>
          <p:cNvPr id="7" name="Picture Placeholder 6" descr="A close up of a person&#10;&#10;Description automatically generated">
            <a:extLst>
              <a:ext uri="{FF2B5EF4-FFF2-40B4-BE49-F238E27FC236}">
                <a16:creationId xmlns:a16="http://schemas.microsoft.com/office/drawing/2014/main" id="{27035014-84F5-4099-BD46-53E15803E5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3" b="-291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E0698-48C3-441B-88FA-015CE30499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5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Differential Cross Section</a:t>
            </a:r>
          </a:p>
        </p:txBody>
      </p:sp>
      <p:pic>
        <p:nvPicPr>
          <p:cNvPr id="7" name="Picture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02FB579-0FDC-45BA-963D-50A92C0808B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3" b="-291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Higher velocity, sharper decline at low degree, sharper increase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E0698-48C3-441B-88FA-015CE30499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7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Differential Cross Section</a:t>
            </a:r>
          </a:p>
        </p:txBody>
      </p:sp>
      <p:pic>
        <p:nvPicPr>
          <p:cNvPr id="7" name="Picture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2740E98-F7C9-44F1-9D22-71812192D9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3" b="-291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Increasing degrees shifts low degree magnitude lower, mid-range degree higher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E0698-48C3-441B-88FA-015CE30499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01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Differential Cross Section</a:t>
            </a:r>
          </a:p>
        </p:txBody>
      </p:sp>
      <p:pic>
        <p:nvPicPr>
          <p:cNvPr id="9" name="Picture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FDADA44-61B6-45AA-A0A7-330E1954DE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E0698-48C3-441B-88FA-015CE30499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12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Differential Cross Section</a:t>
            </a:r>
          </a:p>
        </p:txBody>
      </p:sp>
      <p:pic>
        <p:nvPicPr>
          <p:cNvPr id="7" name="Picture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CFDF9D4-BB51-46ED-8809-F39677A86F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2" r="-206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E0698-48C3-441B-88FA-015CE30499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3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E5D20B-CF58-4F29-B00B-DFA87E175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Electron-Helium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17CE198-FB83-408F-A3F7-A86E21F960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02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Electron-Helium Phase Shifts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427334-AF3C-4CC1-BCC0-AAD919B8FCF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8" b="-166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9854B69-3978-4866-9A4D-5591264F5D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94705"/>
            <a:ext cx="4398772" cy="469391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/>
              <a:t>Phase shifts from:</a:t>
            </a:r>
            <a:br>
              <a:rPr lang="en-US" sz="800" dirty="0"/>
            </a:b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L.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Sinfailam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 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1972 Phys. Rev. A 6, 2118 (1972)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K.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20, 58 (1979)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680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Electron-Helium Elastic Cross Section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61A9FE-3862-448E-8167-243D8C46211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104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Decrease in contribution from s wave is met with a roughly equal increase in p wave contribution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E21066-7350-4F5C-8086-611BE060F2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94705"/>
            <a:ext cx="4398772" cy="469391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/>
              <a:t>Phase shifts from:</a:t>
            </a:r>
            <a:br>
              <a:rPr lang="en-US" sz="800" dirty="0"/>
            </a:b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L.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Sinfailam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 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1972 Phys. Rev. A 6, 2118 (1972)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K.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20, 58 (1979)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437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Electron-Helium Momentum Transfer Cross Section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34ACF-83B3-4FD3-BC80-D361F43F2B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104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 average about the same as the elastic cross section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F0D19E0-8838-4C92-8C58-BEE134ED77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94705"/>
            <a:ext cx="4398772" cy="469391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/>
              <a:t>Phase shifts from:</a:t>
            </a:r>
            <a:br>
              <a:rPr lang="en-US" sz="800" dirty="0"/>
            </a:b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L.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Sinfailam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 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1972 Phys. Rev. A 6, 2118 (1972)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K.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20, 58 (1979)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0002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Electron-Helium Differential Cross Section</a:t>
            </a:r>
          </a:p>
        </p:txBody>
      </p:sp>
      <p:pic>
        <p:nvPicPr>
          <p:cNvPr id="7" name="Picture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2B715411-4D2B-45CB-806F-74A166E0C7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3" b="-291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Shape at 0 degrees very similar to if 180 degrees was flipped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1DA36F7-2010-41D2-AD04-E1FAA09493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94705"/>
            <a:ext cx="4398772" cy="469391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/>
              <a:t>Phase shifts from:</a:t>
            </a:r>
            <a:br>
              <a:rPr lang="en-US" sz="800" dirty="0"/>
            </a:b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L.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Sinfailam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 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1972 Phys. Rev. A 6, 2118 (1972)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K.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20, 58 (1979)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3528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E78F-4648-4256-BF53-F961CA1C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E8F29-F999-4D8B-9176-4ED6BB28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Going to be looking at scattering</a:t>
            </a:r>
          </a:p>
          <a:p>
            <a:r>
              <a:rPr lang="en-US" dirty="0"/>
              <a:t>The total cross section is a measure of likelihood of a scattering event </a:t>
            </a:r>
            <a:r>
              <a:rPr lang="el-GR" dirty="0"/>
              <a:t>σ</a:t>
            </a:r>
            <a:r>
              <a:rPr lang="en-US" dirty="0"/>
              <a:t>, is expressed as an effective area</a:t>
            </a:r>
          </a:p>
          <a:p>
            <a:r>
              <a:rPr lang="en-US" dirty="0"/>
              <a:t>Incident particle enters through infinitesimal area d</a:t>
            </a:r>
            <a:r>
              <a:rPr lang="el-GR" dirty="0"/>
              <a:t>σ</a:t>
            </a:r>
            <a:r>
              <a:rPr lang="en-US" dirty="0"/>
              <a:t> and scatters through infinitesimal solid angle d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Differential cross section is: d</a:t>
            </a:r>
            <a:r>
              <a:rPr lang="el-GR" dirty="0"/>
              <a:t>σ</a:t>
            </a:r>
            <a:r>
              <a:rPr lang="en-US" dirty="0"/>
              <a:t>/d</a:t>
            </a:r>
            <a:r>
              <a:rPr lang="el-GR" dirty="0"/>
              <a:t>Ω</a:t>
            </a:r>
            <a:r>
              <a:rPr lang="en-US" dirty="0"/>
              <a:t> </a:t>
            </a:r>
          </a:p>
          <a:p>
            <a:r>
              <a:rPr lang="en-US" dirty="0"/>
              <a:t>Positronium is a bound state of an electron and the positron. Neutral charge. Double mass of electron</a:t>
            </a:r>
          </a:p>
          <a:p>
            <a:r>
              <a:rPr lang="en-US" dirty="0"/>
              <a:t>Like Hydrogen but positron supplying positive charge rather than the proton</a:t>
            </a:r>
          </a:p>
        </p:txBody>
      </p:sp>
    </p:spTree>
    <p:extLst>
      <p:ext uri="{BB962C8B-B14F-4D97-AF65-F5344CB8AC3E}">
        <p14:creationId xmlns:p14="http://schemas.microsoft.com/office/powerpoint/2010/main" val="1782510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Electron-Helium Differential Cross Section</a:t>
            </a:r>
          </a:p>
        </p:txBody>
      </p:sp>
      <p:pic>
        <p:nvPicPr>
          <p:cNvPr id="7" name="Picture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1C12845-7C66-463E-9FF0-A2E14CB838C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3" b="-291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v &lt; 0.7, increase with greater degrees</a:t>
            </a:r>
          </a:p>
          <a:p>
            <a:r>
              <a:rPr lang="en-US" dirty="0"/>
              <a:t>Above this, decrease before increase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A5D7E8A-BA71-4471-9CE2-B7B743C9E2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94705"/>
            <a:ext cx="4398772" cy="469391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/>
              <a:t>Phase shifts from:</a:t>
            </a:r>
            <a:br>
              <a:rPr lang="en-US" sz="800" dirty="0"/>
            </a:b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L.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Sinfailam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 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1972 Phys. Rev. A 6, 2118 (1972)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K.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20, 58 (1979)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304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Electron-Helium Differential Cross Section</a:t>
            </a:r>
          </a:p>
        </p:txBody>
      </p:sp>
      <p:pic>
        <p:nvPicPr>
          <p:cNvPr id="7" name="Picture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D46F4B0B-2993-4BEB-B040-D6A8190B12F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3" b="-291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Low velocity somewhat parabolic</a:t>
            </a:r>
          </a:p>
          <a:p>
            <a:r>
              <a:rPr lang="en-US" dirty="0"/>
              <a:t>Higher the velocity the more smooched the ‘tip’ of the parabola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80A1437-8385-4E13-9CC1-D63B400006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94705"/>
            <a:ext cx="4398772" cy="469391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/>
              <a:t>Phase shifts from:</a:t>
            </a:r>
            <a:br>
              <a:rPr lang="en-US" sz="800" dirty="0"/>
            </a:b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L.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Sinfailam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 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1972 Phys. Rev. A 6, 2118 (1972)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K.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20, 58 (1979)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8833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Electron-Helium Differential Cross Section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B57969-D653-420C-A016-2800AB4C07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" r="-1149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8C61906-518E-464D-B1B9-1767FE15A1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94705"/>
            <a:ext cx="4398772" cy="469391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/>
              <a:t>Phase shifts from:</a:t>
            </a:r>
            <a:br>
              <a:rPr lang="en-US" sz="800" dirty="0"/>
            </a:b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L.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Sinfailam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 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1972 Phys. Rev. A 6, 2118 (1972)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K.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20, 58 (1979)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6967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Electron-Helium Differential Cross Section</a:t>
            </a:r>
          </a:p>
        </p:txBody>
      </p:sp>
      <p:pic>
        <p:nvPicPr>
          <p:cNvPr id="7" name="Picture Placeholder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19CC80A-F4EC-4601-9680-FE53BAD77D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5" r="-263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73C773A-3E34-4DD6-8812-43DD4A1202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94705"/>
            <a:ext cx="4398772" cy="469391"/>
          </a:xfrm>
        </p:spPr>
        <p:txBody>
          <a:bodyPr>
            <a:noAutofit/>
          </a:bodyPr>
          <a:lstStyle/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/>
              <a:t>Phase shifts from:</a:t>
            </a:r>
            <a:br>
              <a:rPr lang="en-US" sz="800" dirty="0"/>
            </a:b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L.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Sinfailam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 K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1972 Phys. Rev. A 6, 2118 (1972)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K.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20, 58 (1979)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4704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FE6F-A378-44E3-945D-7AC9C6D560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Positronium-Helium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07BBB-CAC8-44D2-8846-6181EA7BD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30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Phase Shifts</a:t>
            </a:r>
          </a:p>
        </p:txBody>
      </p:sp>
      <p:pic>
        <p:nvPicPr>
          <p:cNvPr id="7" name="Picture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5EFDD56-2549-4356-A480-0F50A5713EB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6" b="-2386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E0698-48C3-441B-88FA-015CE30499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3200" dirty="0"/>
              <a:t>Phase shifts from: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Nirmal K Sarkar et al 1999 J. Phys. B: At. Mol. Opt. Phys. 32 1657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58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Elastic Cross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 highest velocity, p wave contribution is about half s wave contribution</a:t>
            </a:r>
          </a:p>
        </p:txBody>
      </p:sp>
      <p:pic>
        <p:nvPicPr>
          <p:cNvPr id="11" name="Picture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58280-8A01-4878-93C5-60216ECFB1C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2" b="-1572"/>
          <a:stretch/>
        </p:blipFill>
        <p:spPr/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45913D1-BCC4-4E0A-AE01-82DE39ADB66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486525"/>
            <a:ext cx="4210050" cy="320675"/>
          </a:xfrm>
        </p:spPr>
        <p:txBody>
          <a:bodyPr>
            <a:normAutofit fontScale="25000" lnSpcReduction="20000"/>
          </a:bodyPr>
          <a:lstStyle/>
          <a:p>
            <a:r>
              <a:rPr lang="en-US" sz="3200" dirty="0"/>
              <a:t>Phase shifts from: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Nirmal K Sarkar et al 1999 J. Phys. B: At. Mol. Opt. Phys. 32 1657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53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Momentum Transfer Cross Section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A4DB66-5597-43B2-ACB0-8B3297F585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2" b="-157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Always less than elastic cross section</a:t>
            </a:r>
          </a:p>
          <a:p>
            <a:r>
              <a:rPr lang="en-US" dirty="0"/>
              <a:t>Difference increases with velocity</a:t>
            </a:r>
          </a:p>
          <a:p>
            <a:r>
              <a:rPr lang="en-US" dirty="0"/>
              <a:t>Average 74%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8A3CEF0-BC24-4020-B444-A738748740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486525"/>
            <a:ext cx="4210050" cy="320675"/>
          </a:xfrm>
        </p:spPr>
        <p:txBody>
          <a:bodyPr>
            <a:normAutofit fontScale="25000" lnSpcReduction="20000"/>
          </a:bodyPr>
          <a:lstStyle/>
          <a:p>
            <a:r>
              <a:rPr lang="en-US" sz="3200" dirty="0"/>
              <a:t>Phase shifts from: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Nirmal K Sarkar et al 1999 J. Phys. B: At. Mol. Opt. Phys. 32 1657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44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Differential Cross Section</a:t>
            </a:r>
          </a:p>
        </p:txBody>
      </p:sp>
      <p:pic>
        <p:nvPicPr>
          <p:cNvPr id="7" name="Picture Placeholder 6" descr="A picture containing skiing, person, kite, water&#10;&#10;Description automatically generated">
            <a:extLst>
              <a:ext uri="{FF2B5EF4-FFF2-40B4-BE49-F238E27FC236}">
                <a16:creationId xmlns:a16="http://schemas.microsoft.com/office/drawing/2014/main" id="{D818266C-7E16-4A55-B75D-194DE427FB2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4" b="-1524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06EC811-6F29-49AD-A21F-E1E8C74319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486525"/>
            <a:ext cx="4210050" cy="320675"/>
          </a:xfrm>
        </p:spPr>
        <p:txBody>
          <a:bodyPr>
            <a:normAutofit fontScale="25000" lnSpcReduction="20000"/>
          </a:bodyPr>
          <a:lstStyle/>
          <a:p>
            <a:r>
              <a:rPr lang="en-US" sz="3200" dirty="0"/>
              <a:t>Phase shifts from: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Nirmal K Sarkar et al 1999 J. Phys. B: At. Mol. Opt. Phys. 32 1657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39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Differential Cross Section</a:t>
            </a:r>
          </a:p>
        </p:txBody>
      </p:sp>
      <p:pic>
        <p:nvPicPr>
          <p:cNvPr id="7" name="Picture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140E807C-624E-4D7B-A80E-AB10204711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4" b="-1524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Greater the velocity the quicker the decrease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35DD345-F7A6-428E-A79D-EAB0715E2A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486525"/>
            <a:ext cx="4210050" cy="320675"/>
          </a:xfrm>
        </p:spPr>
        <p:txBody>
          <a:bodyPr>
            <a:normAutofit fontScale="25000" lnSpcReduction="20000"/>
          </a:bodyPr>
          <a:lstStyle/>
          <a:p>
            <a:r>
              <a:rPr lang="en-US" sz="3200" dirty="0"/>
              <a:t>Phase shifts from: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Nirmal K Sarkar et al 1999 J. Phys. B: At. Mol. Opt. Phys. 32 1657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2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D498-68AD-42F1-B104-9DA49954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97" y="-104019"/>
            <a:ext cx="10515600" cy="1325563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4D51A-56F9-41A4-93D1-E7F15EEF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DFDAF-1580-4C93-AE04-27CAC068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961072"/>
            <a:ext cx="119729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22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Differential Cross Section</a:t>
            </a:r>
          </a:p>
        </p:txBody>
      </p:sp>
      <p:pic>
        <p:nvPicPr>
          <p:cNvPr id="7" name="Picture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17BAC76-5EFE-4551-B540-F845D057FBF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6" b="-2386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in velocity shifts the maximum for that velocity to lower degree</a:t>
            </a:r>
          </a:p>
          <a:p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A37AD55-093E-442B-A277-3F70727FA2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486525"/>
            <a:ext cx="4210050" cy="320675"/>
          </a:xfrm>
        </p:spPr>
        <p:txBody>
          <a:bodyPr>
            <a:normAutofit fontScale="25000" lnSpcReduction="20000"/>
          </a:bodyPr>
          <a:lstStyle/>
          <a:p>
            <a:r>
              <a:rPr lang="en-US" sz="3200" dirty="0"/>
              <a:t>Phase shifts from: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Nirmal K Sarkar et al 1999 J. Phys. B: At. Mol. Opt. Phys. 32 1657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60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Differential Cross Section</a:t>
            </a:r>
          </a:p>
        </p:txBody>
      </p:sp>
      <p:pic>
        <p:nvPicPr>
          <p:cNvPr id="7" name="Picture Placeholder 6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0F5DF033-56F7-4E67-8688-9333FCEF56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8" r="-2018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733EE41-0737-42F3-8101-4A585B7709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486525"/>
            <a:ext cx="4210050" cy="320675"/>
          </a:xfrm>
        </p:spPr>
        <p:txBody>
          <a:bodyPr>
            <a:normAutofit fontScale="25000" lnSpcReduction="20000"/>
          </a:bodyPr>
          <a:lstStyle/>
          <a:p>
            <a:r>
              <a:rPr lang="en-US" sz="3200" dirty="0"/>
              <a:t>Phase shifts from: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Nirmal K Sarkar et al 1999 J. Phys. B: At. Mol. Opt. Phys. 32 1657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94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E43E-0392-4482-A9DF-D53D31F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Differential Cross Section</a:t>
            </a:r>
          </a:p>
        </p:txBody>
      </p:sp>
      <p:pic>
        <p:nvPicPr>
          <p:cNvPr id="7" name="Picture Placeholder 6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00F696EF-AFAC-41E9-A11F-699F48B650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3" r="-295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7F00-D688-47AE-BE5A-EB8A6D79F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Maximum and minimum are found at high velocity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087DBD-D932-4755-8D91-27A0C08638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486525"/>
            <a:ext cx="4210050" cy="320675"/>
          </a:xfrm>
        </p:spPr>
        <p:txBody>
          <a:bodyPr>
            <a:normAutofit fontScale="25000" lnSpcReduction="20000"/>
          </a:bodyPr>
          <a:lstStyle/>
          <a:p>
            <a:r>
              <a:rPr lang="en-US" sz="3200" dirty="0"/>
              <a:t>Phase shifts from: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Nirmal K Sarkar et al 1999 J. Phys. B: At. Mol. Opt. Phys. 32 1657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F33F-5909-459A-A4D3-E06B3C4DCD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Positronium-Helium vs Electron-Helium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5ADD4-45C9-4202-940F-365080246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3AB1D8-A670-4773-8AAC-FC47FCD8117D}"/>
              </a:ext>
            </a:extLst>
          </p:cNvPr>
          <p:cNvSpPr txBox="1">
            <a:spLocks/>
          </p:cNvSpPr>
          <p:nvPr/>
        </p:nvSpPr>
        <p:spPr>
          <a:xfrm>
            <a:off x="106680" y="-3359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Comparing Systems</a:t>
            </a:r>
          </a:p>
        </p:txBody>
      </p:sp>
    </p:spTree>
    <p:extLst>
      <p:ext uri="{BB962C8B-B14F-4D97-AF65-F5344CB8AC3E}">
        <p14:creationId xmlns:p14="http://schemas.microsoft.com/office/powerpoint/2010/main" val="2341373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35C2B2-A945-4E62-934F-7C007F84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Electron-Helium</a:t>
            </a:r>
          </a:p>
        </p:txBody>
      </p:sp>
      <p:pic>
        <p:nvPicPr>
          <p:cNvPr id="11" name="Picture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BAE70E-EC79-4B6A-8CDC-FE250EA468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33" r="-693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8B5EA5-65DE-44AB-B2B3-F2929717E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e-He stays flat, </a:t>
            </a:r>
            <a:r>
              <a:rPr lang="en-US" dirty="0" err="1"/>
              <a:t>ps</a:t>
            </a:r>
            <a:r>
              <a:rPr lang="en-US" dirty="0"/>
              <a:t>-He decrease</a:t>
            </a:r>
          </a:p>
          <a:p>
            <a:r>
              <a:rPr lang="en-US" dirty="0"/>
              <a:t>Elastic cross section becomes increasingly similar</a:t>
            </a:r>
          </a:p>
          <a:p>
            <a:r>
              <a:rPr lang="en-US" dirty="0"/>
              <a:t>At lowest velocity e-He is 48% of </a:t>
            </a:r>
            <a:r>
              <a:rPr lang="en-US" dirty="0" err="1"/>
              <a:t>ps</a:t>
            </a:r>
            <a:r>
              <a:rPr lang="en-US" dirty="0"/>
              <a:t>-He</a:t>
            </a:r>
          </a:p>
          <a:p>
            <a:r>
              <a:rPr lang="en-US" dirty="0"/>
              <a:t>Highest velocity 76%</a:t>
            </a:r>
          </a:p>
          <a:p>
            <a:r>
              <a:rPr lang="en-US" dirty="0"/>
              <a:t>Incredibly similar compared to </a:t>
            </a:r>
            <a:r>
              <a:rPr lang="en-US" dirty="0" err="1"/>
              <a:t>ps</a:t>
            </a:r>
            <a:r>
              <a:rPr lang="en-US" dirty="0"/>
              <a:t>-He vs    e</a:t>
            </a:r>
            <a:r>
              <a:rPr lang="en-US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-He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F1B780-6CD3-4D88-B0B5-11F7F27ACDF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26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D422D-CA7F-4931-9A38-BA746096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Electron-Helium</a:t>
            </a:r>
          </a:p>
        </p:txBody>
      </p:sp>
      <p:pic>
        <p:nvPicPr>
          <p:cNvPr id="11" name="Picture Placeholder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F0630C-72FE-4489-A368-8D45B77FA9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33" r="-693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3A6303-6929-48C6-885F-80341E7583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Ps-He decreases more than elastic cross section</a:t>
            </a:r>
          </a:p>
          <a:p>
            <a:r>
              <a:rPr lang="en-US" dirty="0"/>
              <a:t>Here the magnitude for  e-He ends up being greater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0753B9-6624-4A90-8450-C64181A752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90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D422D-CA7F-4931-9A38-BA746096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Electron-Helium</a:t>
            </a:r>
          </a:p>
        </p:txBody>
      </p:sp>
      <p:pic>
        <p:nvPicPr>
          <p:cNvPr id="3" name="Picture Placeholder 2" descr="A screenshot of text&#10;&#10;Description automatically generated">
            <a:extLst>
              <a:ext uri="{FF2B5EF4-FFF2-40B4-BE49-F238E27FC236}">
                <a16:creationId xmlns:a16="http://schemas.microsoft.com/office/drawing/2014/main" id="{133DC218-27D7-4011-963E-3FF1786D20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24" r="-5624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3A6303-6929-48C6-885F-80341E7583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Shape of one at 0 degrees very similar to the other’s at 180 degrees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0753B9-6624-4A90-8450-C64181A752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69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D422D-CA7F-4931-9A38-BA746096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Electron-Helium</a:t>
            </a:r>
          </a:p>
        </p:txBody>
      </p:sp>
      <p:pic>
        <p:nvPicPr>
          <p:cNvPr id="3" name="Picture Placeholder 2" descr="A screenshot of text&#10;&#10;Description automatically generated">
            <a:extLst>
              <a:ext uri="{FF2B5EF4-FFF2-40B4-BE49-F238E27FC236}">
                <a16:creationId xmlns:a16="http://schemas.microsoft.com/office/drawing/2014/main" id="{631FD81B-7116-466B-B6BA-547D485F44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835" b="-35835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3A6303-6929-48C6-885F-80341E7583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0753B9-6624-4A90-8450-C64181A752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42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D422D-CA7F-4931-9A38-BA746096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Electron-Helium</a:t>
            </a:r>
          </a:p>
        </p:txBody>
      </p:sp>
      <p:pic>
        <p:nvPicPr>
          <p:cNvPr id="3" name="Picture Placeholder 2" descr="A close up of a screen&#10;&#10;Description automatically generated">
            <a:extLst>
              <a:ext uri="{FF2B5EF4-FFF2-40B4-BE49-F238E27FC236}">
                <a16:creationId xmlns:a16="http://schemas.microsoft.com/office/drawing/2014/main" id="{071B5EA7-0BC9-476F-B9C1-93C389513E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01" b="-32501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3A6303-6929-48C6-885F-80341E7583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 looks very much like the inverse of the other</a:t>
            </a:r>
          </a:p>
          <a:p>
            <a:r>
              <a:rPr lang="en-US" dirty="0"/>
              <a:t>Just in shape, overall magnitude of Ps-He greater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0753B9-6624-4A90-8450-C64181A752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93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294-350C-4652-A22E-E613D09C7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Positron-Helium vs     Electron-Helium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664C9-75E9-4040-9E6D-9807C0781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9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02A2-C8A3-492E-841F-ED8B4D44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1950-DDD6-4CD2-BF6B-ED55C2AE6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7BC4E-3866-4827-A3AE-D8E4019F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13" y="0"/>
            <a:ext cx="950037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E262A-B657-4373-926C-46867D14A056}"/>
              </a:ext>
            </a:extLst>
          </p:cNvPr>
          <p:cNvSpPr txBox="1"/>
          <p:nvPr/>
        </p:nvSpPr>
        <p:spPr>
          <a:xfrm>
            <a:off x="6347459" y="660230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 H.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Bransden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&amp; C. J.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Joachain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(2003). </a:t>
            </a:r>
            <a:r>
              <a:rPr lang="en-US" sz="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Physics of atoms and molecules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(2nd ed.). Harlow: Prentice Hall.</a:t>
            </a:r>
          </a:p>
        </p:txBody>
      </p:sp>
    </p:spTree>
    <p:extLst>
      <p:ext uri="{BB962C8B-B14F-4D97-AF65-F5344CB8AC3E}">
        <p14:creationId xmlns:p14="http://schemas.microsoft.com/office/powerpoint/2010/main" val="511628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D422D-CA7F-4931-9A38-BA746096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vs Electron-Helium: Elastic Cross Section</a:t>
            </a:r>
          </a:p>
        </p:txBody>
      </p:sp>
      <p:pic>
        <p:nvPicPr>
          <p:cNvPr id="3" name="Picture Placeholder 2" descr="A picture containing map&#10;&#10;Description automatically generated">
            <a:extLst>
              <a:ext uri="{FF2B5EF4-FFF2-40B4-BE49-F238E27FC236}">
                <a16:creationId xmlns:a16="http://schemas.microsoft.com/office/drawing/2014/main" id="{A7262900-66CE-490E-B173-823B560E41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1" r="-6131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3A6303-6929-48C6-885F-80341E7583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 similar</a:t>
            </a:r>
          </a:p>
          <a:p>
            <a:r>
              <a:rPr lang="en-US" dirty="0"/>
              <a:t>e-He far greater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0753B9-6624-4A90-8450-C64181A752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30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D422D-CA7F-4931-9A38-BA746096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vs Electron-Helium</a:t>
            </a:r>
          </a:p>
        </p:txBody>
      </p:sp>
      <p:pic>
        <p:nvPicPr>
          <p:cNvPr id="3" name="Picture Placeholder 2" descr="A close up of a map&#10;&#10;Description automatically generated">
            <a:extLst>
              <a:ext uri="{FF2B5EF4-FFF2-40B4-BE49-F238E27FC236}">
                <a16:creationId xmlns:a16="http://schemas.microsoft.com/office/drawing/2014/main" id="{43D0B2DE-551B-4A21-85F8-02A1FBAB7B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1" r="-6131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3A6303-6929-48C6-885F-80341E7583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Extremes amplified</a:t>
            </a:r>
          </a:p>
          <a:p>
            <a:r>
              <a:rPr lang="en-US" dirty="0"/>
              <a:t>Max difference greater</a:t>
            </a:r>
          </a:p>
          <a:p>
            <a:r>
              <a:rPr lang="en-US" dirty="0"/>
              <a:t>Min difference less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0753B9-6624-4A90-8450-C64181A752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22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8D422D-CA7F-4931-9A38-BA746096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vs Electron-Helium</a:t>
            </a:r>
          </a:p>
        </p:txBody>
      </p:sp>
      <p:pic>
        <p:nvPicPr>
          <p:cNvPr id="3" name="Picture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570955-91FB-4B3B-9777-C6701C966F1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24" r="-5624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3A6303-6929-48C6-885F-80341E7583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0753B9-6624-4A90-8450-C64181A752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6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vs Electron-Helium</a:t>
            </a:r>
          </a:p>
        </p:txBody>
      </p:sp>
      <p:pic>
        <p:nvPicPr>
          <p:cNvPr id="11" name="Picture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0B84B2C3-F8F6-4B0A-9316-7C21A0FDF4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835" b="-35835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21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Positron-Helium vs Electron-Helium</a:t>
            </a:r>
          </a:p>
        </p:txBody>
      </p:sp>
      <p:pic>
        <p:nvPicPr>
          <p:cNvPr id="3" name="Picture Placeholder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EF53EF2-9C44-46E0-BF5A-142388C4EB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061" b="-32061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72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71A7-68DF-4B31-8B97-8F2636970F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Positronium-Helium vs Positron-Helium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C658B-FB7D-41A5-9852-251661027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1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Positron-Helium</a:t>
            </a:r>
          </a:p>
        </p:txBody>
      </p:sp>
      <p:pic>
        <p:nvPicPr>
          <p:cNvPr id="3" name="Picture Placeholder 2" descr="A screenshot of a map&#10;&#10;Description automatically generated">
            <a:extLst>
              <a:ext uri="{FF2B5EF4-FFF2-40B4-BE49-F238E27FC236}">
                <a16:creationId xmlns:a16="http://schemas.microsoft.com/office/drawing/2014/main" id="{D0775623-C03E-4BD3-BADB-191058C685B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1" r="-6131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baseline="30000" dirty="0"/>
              <a:t>+</a:t>
            </a:r>
            <a:r>
              <a:rPr lang="en-US" dirty="0"/>
              <a:t>-He not even 2% of Ps-He</a:t>
            </a:r>
          </a:p>
          <a:p>
            <a:r>
              <a:rPr lang="en-US" dirty="0"/>
              <a:t>Incredibly different from the comparison of e-He and Ps-He. e-He on average 62% of Ps-He</a:t>
            </a:r>
          </a:p>
          <a:p>
            <a:r>
              <a:rPr lang="en-US" dirty="0"/>
              <a:t>Surprising given composition of positronium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59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Positron-Helium</a:t>
            </a:r>
          </a:p>
        </p:txBody>
      </p:sp>
      <p:pic>
        <p:nvPicPr>
          <p:cNvPr id="3" name="Picture Placeholder 2" descr="A close up of a map&#10;&#10;Description automatically generated">
            <a:extLst>
              <a:ext uri="{FF2B5EF4-FFF2-40B4-BE49-F238E27FC236}">
                <a16:creationId xmlns:a16="http://schemas.microsoft.com/office/drawing/2014/main" id="{A577D124-611E-4B34-8139-4F45EEB5E25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1" r="-6131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Difference is mostly same as elastic cross section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09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Positron-Helium</a:t>
            </a:r>
          </a:p>
        </p:txBody>
      </p:sp>
      <p:pic>
        <p:nvPicPr>
          <p:cNvPr id="3" name="Picture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390DDB-E922-4F8F-8162-DE1694B33C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9" r="-5669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6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Positron-Helium</a:t>
            </a:r>
          </a:p>
        </p:txBody>
      </p:sp>
      <p:pic>
        <p:nvPicPr>
          <p:cNvPr id="3" name="Picture Placeholder 2" descr="A picture containing computer, shirt, room&#10;&#10;Description automatically generated">
            <a:extLst>
              <a:ext uri="{FF2B5EF4-FFF2-40B4-BE49-F238E27FC236}">
                <a16:creationId xmlns:a16="http://schemas.microsoft.com/office/drawing/2014/main" id="{3861DA45-8E67-49C6-BF68-CD27356470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269" b="-36269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1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082C-FB22-458D-8761-9A842226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272F3-C1CA-4F7D-9203-D4F524D26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Computing, examining, and comparing the elastic cross section, momentum transfer cross section, and differential cross section as a function of velocity of positron-hydrogen, positron-helium, electron-helium, positronium-helium, and electron-positronium scattering</a:t>
            </a:r>
          </a:p>
          <a:p>
            <a:r>
              <a:rPr lang="en-US" sz="2400" dirty="0"/>
              <a:t>It has been shown experimentally that positronium scattering very similar to electron scattering within certain energy ranges</a:t>
            </a:r>
          </a:p>
          <a:p>
            <a:r>
              <a:rPr lang="en-US" sz="2400" dirty="0"/>
              <a:t>Looking for notable similarities or differences in other systems and differential cross sections</a:t>
            </a:r>
          </a:p>
          <a:p>
            <a:r>
              <a:rPr lang="en-US" sz="2400" dirty="0"/>
              <a:t>Phase shifts were obtained from the literature and private communication, these were then used for the calculations </a:t>
            </a:r>
          </a:p>
          <a:p>
            <a:r>
              <a:rPr lang="en-US" sz="2400" dirty="0"/>
              <a:t>Units used: au for velocity, </a:t>
            </a:r>
            <a:r>
              <a:rPr lang="el-GR" sz="2400" dirty="0"/>
              <a:t>π</a:t>
            </a:r>
            <a:r>
              <a:rPr lang="en-US" sz="2400" dirty="0"/>
              <a:t>a</a:t>
            </a:r>
            <a:r>
              <a:rPr lang="en-US" sz="2400" baseline="-25000" dirty="0"/>
              <a:t>o</a:t>
            </a:r>
            <a:r>
              <a:rPr lang="en-US" sz="2400" baseline="30000" dirty="0"/>
              <a:t>2</a:t>
            </a:r>
            <a:r>
              <a:rPr lang="en-US" sz="2400" dirty="0"/>
              <a:t> for cross sections, a</a:t>
            </a:r>
            <a:r>
              <a:rPr lang="en-US" sz="2400" baseline="-25000" dirty="0"/>
              <a:t>o</a:t>
            </a:r>
            <a:r>
              <a:rPr lang="en-US" sz="2400" baseline="30000" dirty="0"/>
              <a:t>2</a:t>
            </a:r>
            <a:r>
              <a:rPr lang="en-US" sz="2400" dirty="0"/>
              <a:t>/</a:t>
            </a:r>
            <a:r>
              <a:rPr lang="en-US" sz="2400" dirty="0" err="1"/>
              <a:t>sr</a:t>
            </a:r>
            <a:r>
              <a:rPr lang="en-US" sz="2400" dirty="0"/>
              <a:t> for differential cross sections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5BB4E-5314-4AE1-AE48-66B12118043C}"/>
              </a:ext>
            </a:extLst>
          </p:cNvPr>
          <p:cNvSpPr txBox="1"/>
          <p:nvPr/>
        </p:nvSpPr>
        <p:spPr>
          <a:xfrm>
            <a:off x="24384" y="6382512"/>
            <a:ext cx="3395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S. Brawley et al. Electron-Like Scattering of Positronium. </a:t>
            </a:r>
            <a:r>
              <a:rPr lang="en-US" sz="800" i="1" dirty="0"/>
              <a:t>Science,</a:t>
            </a:r>
            <a:r>
              <a:rPr lang="en-US" sz="800" dirty="0"/>
              <a:t> </a:t>
            </a:r>
            <a:r>
              <a:rPr lang="en-US" sz="800" b="1" i="1" dirty="0"/>
              <a:t>330</a:t>
            </a:r>
            <a:r>
              <a:rPr lang="en-US" sz="800" i="1" dirty="0"/>
              <a:t> </a:t>
            </a:r>
            <a:r>
              <a:rPr lang="en-US" sz="800" dirty="0"/>
              <a:t>(6005) (2010)</a:t>
            </a:r>
          </a:p>
          <a:p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S. J. Brawley et al Phys. Rev. Lett. </a:t>
            </a:r>
            <a:r>
              <a:rPr lang="en-US" sz="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115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223201 (2015)</a:t>
            </a:r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93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Positronium-Helium vs Positron-Helium</a:t>
            </a:r>
          </a:p>
        </p:txBody>
      </p:sp>
      <p:pic>
        <p:nvPicPr>
          <p:cNvPr id="3" name="Picture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429880-9799-4D4A-AF5C-0706914AC3D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05" b="-32905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Beyond v = 0.2 shape is similar except for a slight rise for e</a:t>
            </a:r>
            <a:r>
              <a:rPr lang="en-US" baseline="30000" dirty="0"/>
              <a:t>+</a:t>
            </a:r>
            <a:r>
              <a:rPr lang="en-US" dirty="0"/>
              <a:t>-He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28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36A1-5126-4058-A2B0-DF9F263B6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Positron-Hydrogen vs Positron-Helium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5604E-D1A4-40D3-9A5A-A0A667122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41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vs Positron-Helium</a:t>
            </a:r>
          </a:p>
        </p:txBody>
      </p:sp>
      <p:pic>
        <p:nvPicPr>
          <p:cNvPr id="3" name="Picture Placeholder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66A128-9186-4B1B-81D4-DB96B9B2A8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1" r="-6131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Below v = 0.4 shape is similar</a:t>
            </a:r>
          </a:p>
          <a:p>
            <a:r>
              <a:rPr lang="en-US" dirty="0"/>
              <a:t>Magnitude of e</a:t>
            </a:r>
            <a:r>
              <a:rPr lang="en-US" baseline="30000" dirty="0"/>
              <a:t>+</a:t>
            </a:r>
            <a:r>
              <a:rPr lang="en-US" dirty="0"/>
              <a:t>-H greater than e</a:t>
            </a:r>
            <a:r>
              <a:rPr lang="en-US" baseline="30000" dirty="0"/>
              <a:t>+</a:t>
            </a:r>
            <a:r>
              <a:rPr lang="en-US" dirty="0"/>
              <a:t>-He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1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vs Positron-Helium</a:t>
            </a:r>
          </a:p>
        </p:txBody>
      </p:sp>
      <p:pic>
        <p:nvPicPr>
          <p:cNvPr id="3" name="Picture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6E6E1-6476-4544-9A96-3BEE10EF6F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1" r="-6131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70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vs Positron-Helium</a:t>
            </a:r>
          </a:p>
        </p:txBody>
      </p:sp>
      <p:pic>
        <p:nvPicPr>
          <p:cNvPr id="3" name="Picture Placeholder 2" descr="A close up of a map&#10;&#10;Description automatically generated">
            <a:extLst>
              <a:ext uri="{FF2B5EF4-FFF2-40B4-BE49-F238E27FC236}">
                <a16:creationId xmlns:a16="http://schemas.microsoft.com/office/drawing/2014/main" id="{2A8485E5-16A5-4BE9-BC11-FDA43FAD49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9" r="-5669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47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vs Positron-Helium</a:t>
            </a:r>
          </a:p>
        </p:txBody>
      </p:sp>
      <p:pic>
        <p:nvPicPr>
          <p:cNvPr id="3" name="Picture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C6B0D6-EE85-4F08-BF02-A201D85B6AB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954" b="-36954"/>
          <a:stretch/>
        </p:blipFill>
        <p:spPr>
          <a:xfrm>
            <a:off x="4389120" y="1367028"/>
            <a:ext cx="7739380" cy="5447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24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E7A877-A691-4364-AD63-4EB56BF5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vs Positron-Helium</a:t>
            </a:r>
          </a:p>
        </p:txBody>
      </p:sp>
      <p:pic>
        <p:nvPicPr>
          <p:cNvPr id="3" name="Picture Placeholder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6C87711-A1F2-4A59-B626-FD1B947F5A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01" b="-32501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4A1D28-40EB-4A34-96E9-12C673C4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shape outside of high velocity, high degree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03343D-CD78-4BD9-999E-B20A12E6F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0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E864-6FF0-402D-983A-5DBF4F74E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Electron-Positronium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70497-2E9D-4277-B413-48A85AF9D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88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13AF-A38C-49BC-BD69-216F6DFD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Electron-Positronium Elastic Cross Section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9AFBA1-0ED1-4AC5-9905-2F636EF1AE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6" b="-2146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09469-1D91-494B-89EF-8AB9DD0F1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Sharp decrease in s wave, increase in p wave</a:t>
            </a:r>
          </a:p>
          <a:p>
            <a:r>
              <a:rPr lang="en-US" dirty="0"/>
              <a:t>Finishes very close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2F96FE-CB52-4E09-A96D-BC46C9D8EC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58509"/>
            <a:ext cx="4210050" cy="448310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sz="800" dirty="0"/>
              <a:t>Phase Shifts from: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J Ward et al 1987 J. Phys. B: At. Mol. Opt. Phys 20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Igarashi, S.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Nakazaki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Ohsaki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61, 032710 (2000)</a:t>
            </a:r>
          </a:p>
          <a:p>
            <a:pPr>
              <a:spcAft>
                <a:spcPts val="400"/>
              </a:spcAft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70245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13AF-A38C-49BC-BD69-216F6DFD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Electron-Positronium Momentum Transfer Cross Section</a:t>
            </a:r>
          </a:p>
        </p:txBody>
      </p:sp>
      <p:pic>
        <p:nvPicPr>
          <p:cNvPr id="7" name="Picture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F7557A17-06AD-460A-B06A-9B57B626069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6" b="-2146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09469-1D91-494B-89EF-8AB9DD0F1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D009E79-5736-40F3-A336-9D09C09EC1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58509"/>
            <a:ext cx="4210050" cy="448310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sz="800" dirty="0"/>
              <a:t>Phase Shifts from: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J Ward et al 1987 J. Phys. B: At. Mol. Opt. Phys 20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Igarashi, S.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Nakazaki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Ohsaki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61, 032710 (2000)</a:t>
            </a:r>
          </a:p>
          <a:p>
            <a:pPr>
              <a:spcAft>
                <a:spcPts val="400"/>
              </a:spcAft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8212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6D7F-4C7C-4BBD-B89B-86E634476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Positron-Hydrogen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95DC6C-8B32-4E45-A34E-3303369B37D5}"/>
              </a:ext>
            </a:extLst>
          </p:cNvPr>
          <p:cNvSpPr txBox="1">
            <a:spLocks/>
          </p:cNvSpPr>
          <p:nvPr/>
        </p:nvSpPr>
        <p:spPr>
          <a:xfrm>
            <a:off x="-3101340" y="220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04035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13AF-A38C-49BC-BD69-216F6DFD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Electron-Positronium Differential Cross Section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38F5BC-090B-42AF-8FB1-DA42ADE783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25" b="-262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09469-1D91-494B-89EF-8AB9DD0F1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9CBDB3B-E221-4313-8A85-E7BD56326AD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58509"/>
            <a:ext cx="4210050" cy="448310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sz="800" dirty="0"/>
              <a:t>Phase Shifts from: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J Ward et al 1987 J. Phys. B: At. Mol. Opt. Phys 20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Igarashi, S.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Nakazaki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Ohsaki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61, 032710 (2000)</a:t>
            </a:r>
          </a:p>
          <a:p>
            <a:pPr>
              <a:spcAft>
                <a:spcPts val="400"/>
              </a:spcAft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61070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13AF-A38C-49BC-BD69-216F6DFD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Electron-Positronium Differential Cross Section</a:t>
            </a:r>
          </a:p>
        </p:txBody>
      </p:sp>
      <p:pic>
        <p:nvPicPr>
          <p:cNvPr id="7" name="Picture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91F7F51-3981-4F1B-A501-560C25DEDF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25" b="-262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09469-1D91-494B-89EF-8AB9DD0F1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7D4795B-D895-4FB7-8E18-C81E9EF28B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58509"/>
            <a:ext cx="4210050" cy="448310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sz="800" dirty="0"/>
              <a:t>Phase Shifts from: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J Ward et al 1987 J. Phys. B: At. Mol. Opt. Phys 20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Igarashi, S.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Nakazaki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Ohsaki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61, 032710 (2000)</a:t>
            </a:r>
          </a:p>
          <a:p>
            <a:pPr>
              <a:spcAft>
                <a:spcPts val="400"/>
              </a:spcAft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19169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13AF-A38C-49BC-BD69-216F6DFD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Electron-Positronium Differential Cross Section</a:t>
            </a:r>
          </a:p>
        </p:txBody>
      </p:sp>
      <p:pic>
        <p:nvPicPr>
          <p:cNvPr id="7" name="Picture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89C5459-DA7B-469C-A6C1-58ED7F45BB2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99" b="-2099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09469-1D91-494B-89EF-8AB9DD0F1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A263504-39AB-41E0-9AB4-3F77BD725F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58509"/>
            <a:ext cx="4210050" cy="448310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sz="800" dirty="0"/>
              <a:t>Phase Shifts from: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J Ward et al 1987 J. Phys. B: At. Mol. Opt. Phys 20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Igarashi, S.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Nakazaki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Ohsaki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61, 032710 (2000)</a:t>
            </a:r>
          </a:p>
          <a:p>
            <a:pPr>
              <a:spcAft>
                <a:spcPts val="400"/>
              </a:spcAft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9429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13AF-A38C-49BC-BD69-216F6DFD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Electron-Positronium Differential Cross Section</a:t>
            </a:r>
          </a:p>
        </p:txBody>
      </p:sp>
      <p:pic>
        <p:nvPicPr>
          <p:cNvPr id="7" name="Picture Placeholder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02FBCD7-0F4B-486B-AC66-ACA2E6B387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" r="-27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09469-1D91-494B-89EF-8AB9DD0F1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EF267C8-EDCD-4EA8-80BC-958610CD91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58509"/>
            <a:ext cx="4210050" cy="448310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sz="800" dirty="0"/>
              <a:t>Phase Shifts from: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J Ward et al 1987 J. Phys. B: At. Mol. Opt. Phys 20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Igarashi, S.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Nakazaki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Ohsaki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61, 032710 (2000)</a:t>
            </a:r>
          </a:p>
          <a:p>
            <a:pPr>
              <a:spcAft>
                <a:spcPts val="400"/>
              </a:spcAft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8315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13AF-A38C-49BC-BD69-216F6DFD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Electron-Positronium Differential Cross Section</a:t>
            </a:r>
          </a:p>
        </p:txBody>
      </p:sp>
      <p:pic>
        <p:nvPicPr>
          <p:cNvPr id="7" name="Picture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D6C04A5B-2439-47A5-8078-8B0D79D710E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3" r="-2373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09469-1D91-494B-89EF-8AB9DD0F1D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5433814-EF53-48BB-9F90-7019E447673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58509"/>
            <a:ext cx="4210050" cy="448310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sz="800" dirty="0"/>
              <a:t>Phase Shifts from: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J Ward et al 1987 J. Phys. B: At. Mol. Opt. Phys 20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Igarashi, S.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Nakazaki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Ohsaki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61, 032710 (2000)</a:t>
            </a:r>
          </a:p>
          <a:p>
            <a:pPr>
              <a:spcAft>
                <a:spcPts val="400"/>
              </a:spcAft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38618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FB427C-BE6C-4889-B6A6-B24115C2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3010D-6DA0-4409-8DBA-60C072CFF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Elastic cross section of positronium-helium increasingly similar to electron-helium with increasing velocity (48% to 76%)</a:t>
            </a:r>
          </a:p>
          <a:p>
            <a:r>
              <a:rPr lang="en-US" dirty="0"/>
              <a:t>Elastic cross section of positronium-helium and positron-helium not similar (not even 2%)</a:t>
            </a:r>
          </a:p>
          <a:p>
            <a:r>
              <a:rPr lang="en-US" dirty="0"/>
              <a:t>Differential cross section of positronium-helium looks like electron-helium inverted</a:t>
            </a:r>
          </a:p>
          <a:p>
            <a:r>
              <a:rPr lang="en-US" dirty="0"/>
              <a:t>Shape of differential cross section of positronium-helium looks similar to positron-helium beyond v = 0.2</a:t>
            </a:r>
          </a:p>
          <a:p>
            <a:r>
              <a:rPr lang="en-US" dirty="0"/>
              <a:t>Shape of elastic cross section of positron-hydrogen very similar to positron-helium below v = 0.4</a:t>
            </a:r>
          </a:p>
          <a:p>
            <a:r>
              <a:rPr lang="en-US" dirty="0"/>
              <a:t>Shape of differential cross section of positron-hydrogen and positron-helium mostly distinguished by 2</a:t>
            </a:r>
            <a:r>
              <a:rPr lang="en-US" baseline="30000" dirty="0"/>
              <a:t>nd</a:t>
            </a:r>
            <a:r>
              <a:rPr lang="en-US" dirty="0"/>
              <a:t> peak in positron-helium </a:t>
            </a:r>
          </a:p>
        </p:txBody>
      </p:sp>
    </p:spTree>
    <p:extLst>
      <p:ext uri="{BB962C8B-B14F-4D97-AF65-F5344CB8AC3E}">
        <p14:creationId xmlns:p14="http://schemas.microsoft.com/office/powerpoint/2010/main" val="3664646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A999F9-C569-4854-AD61-6CCF6E5E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Learned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46F4FC-DF12-442C-BD29-F57B7248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Physics</a:t>
            </a:r>
          </a:p>
          <a:p>
            <a:pPr lvl="1"/>
            <a:r>
              <a:rPr lang="en-US" dirty="0"/>
              <a:t>Making quantum mechanics feel grounded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Starting</a:t>
            </a:r>
          </a:p>
          <a:p>
            <a:pPr lvl="1"/>
            <a:r>
              <a:rPr lang="en-US" dirty="0"/>
              <a:t>Efficiency </a:t>
            </a:r>
          </a:p>
          <a:p>
            <a:pPr lvl="1"/>
            <a:r>
              <a:rPr lang="en-US" dirty="0"/>
              <a:t>Readability</a:t>
            </a:r>
          </a:p>
          <a:p>
            <a:pPr lvl="1"/>
            <a:r>
              <a:rPr lang="en-US" dirty="0"/>
              <a:t>Debugging</a:t>
            </a:r>
          </a:p>
          <a:p>
            <a:pPr lvl="1"/>
            <a:r>
              <a:rPr lang="en-US" dirty="0"/>
              <a:t>Management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196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AC1B-4839-4B11-88B4-D4E0FB39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AC759-C575-429D-86ED-BF50D33AD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(2020)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L.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Sinfailam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R 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2118 (1972)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R. K.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Nesbet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58 (1979)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Nirmal K Sarkar et al J. Phys. B: At. Mol. Opt. Phys.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1657 (1999)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J Ward et al J. Phys. B: At. Mol. Opt. Phys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(1987)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Igarashi, S.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Nakazaki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Ohsaki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Phys. Rev. 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61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032710 (2000)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J. Phys. B: At. Mol. Opt. Phys.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49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114001 (2016)</a:t>
            </a:r>
          </a:p>
          <a:p>
            <a:r>
              <a:rPr lang="en-US" sz="1800" dirty="0"/>
              <a:t>S. Brawley, S. Armitage, J. Beale, D. Leslie, A. Williams, &amp; G. </a:t>
            </a:r>
            <a:r>
              <a:rPr lang="en-US" sz="1800" dirty="0" err="1"/>
              <a:t>Laricchia</a:t>
            </a:r>
            <a:r>
              <a:rPr lang="en-US" sz="1800" dirty="0"/>
              <a:t>, (2010). Electron-Like Scattering of Positronium. </a:t>
            </a:r>
            <a:r>
              <a:rPr lang="en-US" sz="1800" i="1" dirty="0"/>
              <a:t>Science,</a:t>
            </a:r>
            <a:r>
              <a:rPr lang="en-US" sz="1800" dirty="0"/>
              <a:t> </a:t>
            </a:r>
            <a:r>
              <a:rPr lang="en-US" sz="1800" b="1" i="1" dirty="0"/>
              <a:t>330</a:t>
            </a:r>
            <a:r>
              <a:rPr lang="en-US" sz="1800" i="1" dirty="0"/>
              <a:t> </a:t>
            </a:r>
            <a:r>
              <a:rPr lang="en-US" sz="1800" dirty="0"/>
              <a:t>(6005)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S. J. Brawley, S. E.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Shipman, and G.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Laricchia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Phys. Rev. Lett.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115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223201 (2015)</a:t>
            </a:r>
            <a:endParaRPr lang="en-US" sz="1800" dirty="0"/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D. J. Griffiths, &amp; D. F.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Schroeter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(2018).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to Quantum Mechanics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(3rd ed.). Cambridge: Cambridge University Press.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 H.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Bransden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&amp; C. J.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Joachain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(2003).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Physics of atoms and molecules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(2nd ed.). Harlow: Prentice Hall.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9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A5189-696B-4BFE-A291-44A1EFB9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" y="50800"/>
            <a:ext cx="10024872" cy="1125347"/>
          </a:xfrm>
        </p:spPr>
        <p:txBody>
          <a:bodyPr/>
          <a:lstStyle/>
          <a:p>
            <a:r>
              <a:rPr lang="en-US" dirty="0"/>
              <a:t>Positron-Hydrogen Phase Shifts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36226E-B1A0-47B6-BDE6-B2BA0D763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2230C1-973F-4739-BE13-6AB2177B00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486525"/>
            <a:ext cx="4599940" cy="320675"/>
          </a:xfrm>
        </p:spPr>
        <p:txBody>
          <a:bodyPr>
            <a:normAutofit/>
          </a:bodyPr>
          <a:lstStyle/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</p:txBody>
      </p:sp>
      <p:pic>
        <p:nvPicPr>
          <p:cNvPr id="13" name="Picture Placeholder 12" descr="A picture containing sitting&#10;&#10;Description automatically generated">
            <a:extLst>
              <a:ext uri="{FF2B5EF4-FFF2-40B4-BE49-F238E27FC236}">
                <a16:creationId xmlns:a16="http://schemas.microsoft.com/office/drawing/2014/main" id="{07947626-8ADD-43B1-8007-8A5CCDE835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3" b="-2913"/>
          <a:stretch/>
        </p:blipFill>
        <p:spPr/>
      </p:pic>
    </p:spTree>
    <p:extLst>
      <p:ext uri="{BB962C8B-B14F-4D97-AF65-F5344CB8AC3E}">
        <p14:creationId xmlns:p14="http://schemas.microsoft.com/office/powerpoint/2010/main" val="170823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3A4B-2ED3-403E-A0A9-C1217923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Positron-Hydrogen Elastic Cross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C6EB9-9B53-404B-AD0E-A898CF81F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Waves l &gt; 3 never contribute even 1% to the total cross section</a:t>
            </a:r>
          </a:p>
          <a:p>
            <a:r>
              <a:rPr lang="en-US" dirty="0"/>
              <a:t>S wave contribution decreases as all other increase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4EC887-D7C3-4E5F-BBBA-56BD51402E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500" y="6362701"/>
            <a:ext cx="4210050" cy="4445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 Van Reeth </a:t>
            </a:r>
            <a:r>
              <a:rPr lang="en-US" i="1" dirty="0"/>
              <a:t>et al</a:t>
            </a:r>
            <a:r>
              <a:rPr lang="en-US" dirty="0"/>
              <a:t> 2016 </a:t>
            </a:r>
            <a:r>
              <a:rPr lang="en-US" i="1" dirty="0"/>
              <a:t>J. Phys. B: At. Mol. Opt. Phys.</a:t>
            </a:r>
            <a:r>
              <a:rPr lang="en-US" dirty="0"/>
              <a:t> </a:t>
            </a:r>
            <a:r>
              <a:rPr lang="en-US" b="1" dirty="0"/>
              <a:t>49</a:t>
            </a:r>
            <a:r>
              <a:rPr lang="en-US" dirty="0"/>
              <a:t> 114001</a:t>
            </a:r>
          </a:p>
          <a:p>
            <a:r>
              <a:rPr lang="en-US" dirty="0"/>
              <a:t>Phase shifts from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Van Reeth, private communication 2020</a:t>
            </a:r>
            <a:endParaRPr lang="en-US" dirty="0"/>
          </a:p>
        </p:txBody>
      </p:sp>
      <p:pic>
        <p:nvPicPr>
          <p:cNvPr id="11" name="Picture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0F2303-8E30-47B8-8764-12CF0855BFC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2" b="-1572"/>
          <a:stretch/>
        </p:blipFill>
        <p:spPr/>
      </p:pic>
    </p:spTree>
    <p:extLst>
      <p:ext uri="{BB962C8B-B14F-4D97-AF65-F5344CB8AC3E}">
        <p14:creationId xmlns:p14="http://schemas.microsoft.com/office/powerpoint/2010/main" val="1382202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E7E6E6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 template.potx" id="{A21074F3-A428-4B11-A4A8-74C7FA16D876}" vid="{D82765A5-763D-4BC8-AD00-C3E7ECD1C6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</TotalTime>
  <Words>2477</Words>
  <Application>Microsoft Office PowerPoint</Application>
  <PresentationFormat>Widescreen</PresentationFormat>
  <Paragraphs>249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Times New Roman</vt:lpstr>
      <vt:lpstr>Office Theme</vt:lpstr>
      <vt:lpstr>Comparison of Elastic and Differential Cross Sections of Various Systems</vt:lpstr>
      <vt:lpstr>Overview</vt:lpstr>
      <vt:lpstr>Background</vt:lpstr>
      <vt:lpstr>Theory</vt:lpstr>
      <vt:lpstr>PowerPoint Presentation</vt:lpstr>
      <vt:lpstr>Purpose</vt:lpstr>
      <vt:lpstr>Positron-Hydrogen</vt:lpstr>
      <vt:lpstr>Positron-Hydrogen Phase Shifts</vt:lpstr>
      <vt:lpstr>Positron-Hydrogen Elastic Cross Section</vt:lpstr>
      <vt:lpstr>Positron-Hydrogen Momentum Transfer</vt:lpstr>
      <vt:lpstr>Positron-Hydrogen Differential Cross Section</vt:lpstr>
      <vt:lpstr>Positron-Hydrogen Differential Cross Section</vt:lpstr>
      <vt:lpstr>Positron-Hydrogen Differential Cross Section</vt:lpstr>
      <vt:lpstr>Positron-Hydrogen Differential Cross Section</vt:lpstr>
      <vt:lpstr>Positron-Hydrogen Differential Cross Section</vt:lpstr>
      <vt:lpstr>Positron-Helium</vt:lpstr>
      <vt:lpstr>Positron-Helium Phase Shifts</vt:lpstr>
      <vt:lpstr>Positron-Helium Elastic Cross Section</vt:lpstr>
      <vt:lpstr>Positron-Helium Momentum Transfer Cross Section</vt:lpstr>
      <vt:lpstr>Positron-Helium Differential Cross Section</vt:lpstr>
      <vt:lpstr>Positron-Helium Differential Cross Section</vt:lpstr>
      <vt:lpstr>Positron-Helium Differential Cross Section</vt:lpstr>
      <vt:lpstr>Positron-Helium Differential Cross Section</vt:lpstr>
      <vt:lpstr>Positron-Helium Differential Cross Section</vt:lpstr>
      <vt:lpstr>Electron-Helium</vt:lpstr>
      <vt:lpstr>Electron-Helium Phase Shifts</vt:lpstr>
      <vt:lpstr>Electron-Helium Elastic Cross Section</vt:lpstr>
      <vt:lpstr>Electron-Helium Momentum Transfer Cross Section</vt:lpstr>
      <vt:lpstr>Electron-Helium Differential Cross Section</vt:lpstr>
      <vt:lpstr>Electron-Helium Differential Cross Section</vt:lpstr>
      <vt:lpstr>Electron-Helium Differential Cross Section</vt:lpstr>
      <vt:lpstr>Electron-Helium Differential Cross Section</vt:lpstr>
      <vt:lpstr>Electron-Helium Differential Cross Section</vt:lpstr>
      <vt:lpstr>Positronium-Helium</vt:lpstr>
      <vt:lpstr>Positronium-Helium Phase Shifts</vt:lpstr>
      <vt:lpstr>Positronium-Helium Elastic Cross Section</vt:lpstr>
      <vt:lpstr>Positronium-Helium Momentum Transfer Cross Section</vt:lpstr>
      <vt:lpstr>Positronium-Helium Differential Cross Section</vt:lpstr>
      <vt:lpstr>Positronium-Helium Differential Cross Section</vt:lpstr>
      <vt:lpstr>Positronium-Helium Differential Cross Section</vt:lpstr>
      <vt:lpstr>Positronium-Helium Differential Cross Section</vt:lpstr>
      <vt:lpstr>Positronium-Helium Differential Cross Section</vt:lpstr>
      <vt:lpstr>Positronium-Helium vs Electron-Helium</vt:lpstr>
      <vt:lpstr>Positronium-Helium vs Electron-Helium</vt:lpstr>
      <vt:lpstr>Positronium-Helium vs Electron-Helium</vt:lpstr>
      <vt:lpstr>Positronium-Helium vs Electron-Helium</vt:lpstr>
      <vt:lpstr>Positronium-Helium vs Electron-Helium</vt:lpstr>
      <vt:lpstr>Positronium-Helium vs Electron-Helium</vt:lpstr>
      <vt:lpstr>Positron-Helium vs     Electron-Helium</vt:lpstr>
      <vt:lpstr>Positron-Helium vs Electron-Helium: Elastic Cross Section</vt:lpstr>
      <vt:lpstr>Positron-Helium vs Electron-Helium</vt:lpstr>
      <vt:lpstr>Positron-Helium vs Electron-Helium</vt:lpstr>
      <vt:lpstr>Positron-Helium vs Electron-Helium</vt:lpstr>
      <vt:lpstr>Positron-Helium vs Electron-Helium</vt:lpstr>
      <vt:lpstr>Positronium-Helium vs Positron-Helium</vt:lpstr>
      <vt:lpstr>Positronium-Helium vs Positron-Helium</vt:lpstr>
      <vt:lpstr>Positronium-Helium vs Positron-Helium</vt:lpstr>
      <vt:lpstr>Positronium-Helium vs Positron-Helium</vt:lpstr>
      <vt:lpstr>Positronium-Helium vs Positron-Helium</vt:lpstr>
      <vt:lpstr>Positronium-Helium vs Positron-Helium</vt:lpstr>
      <vt:lpstr>Positron-Hydrogen vs Positron-Helium</vt:lpstr>
      <vt:lpstr>Positron-Hydrogen vs Positron-Helium</vt:lpstr>
      <vt:lpstr>Positron-Hydrogen vs Positron-Helium</vt:lpstr>
      <vt:lpstr>Positron-Hydrogen vs Positron-Helium</vt:lpstr>
      <vt:lpstr>Positron-Hydrogen vs Positron-Helium</vt:lpstr>
      <vt:lpstr>Positron-Hydrogen vs Positron-Helium</vt:lpstr>
      <vt:lpstr>Electron-Positronium</vt:lpstr>
      <vt:lpstr>Electron-Positronium Elastic Cross Section</vt:lpstr>
      <vt:lpstr>Electron-Positronium Momentum Transfer Cross Section</vt:lpstr>
      <vt:lpstr>Electron-Positronium Differential Cross Section</vt:lpstr>
      <vt:lpstr>Electron-Positronium Differential Cross Section</vt:lpstr>
      <vt:lpstr>Electron-Positronium Differential Cross Section</vt:lpstr>
      <vt:lpstr>Electron-Positronium Differential Cross Section</vt:lpstr>
      <vt:lpstr>Electron-Positronium Differential Cross Section</vt:lpstr>
      <vt:lpstr>Main Conclusions</vt:lpstr>
      <vt:lpstr>Things Learned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Claypool, Josiah</dc:creator>
  <cp:lastModifiedBy>Claypool, Josiah</cp:lastModifiedBy>
  <cp:revision>56</cp:revision>
  <dcterms:created xsi:type="dcterms:W3CDTF">2020-08-06T01:15:15Z</dcterms:created>
  <dcterms:modified xsi:type="dcterms:W3CDTF">2020-08-06T20:16:11Z</dcterms:modified>
</cp:coreProperties>
</file>